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type="screen16x9" cy="6858000" cx="12192000"/>
  <p:notesSz cx="6858000" cy="9144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1E0579"/>
    <a:srgbClr val="320EB8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6029" autoAdjust="0"/>
    <p:restoredTop sz="94660"/>
  </p:normalViewPr>
  <p:slideViewPr>
    <p:cSldViewPr snapToGrid="0">
      <p:cViewPr>
        <p:scale>
          <a:sx n="66" d="100"/>
          <a:sy n="66" d="100"/>
        </p:scale>
        <p:origin x="858" y="210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tableStyles" Target="tableStyle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8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79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80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81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8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25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62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2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2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61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en-US"/>
              <a:t>Click to edit Master title style</a:t>
            </a:r>
          </a:p>
        </p:txBody>
      </p:sp>
      <p:sp>
        <p:nvSpPr>
          <p:cNvPr id="1048634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3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3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1_Section header">
    <p:spTree>
      <p:nvGrpSpPr>
        <p:cNvPr id="28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1" descr="Diagram  Description automatically generated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5522"/>
            <a:ext cx="12192000" cy="6846956"/>
          </a:xfrm>
          <a:prstGeom prst="rect"/>
        </p:spPr>
      </p:pic>
      <p:cxnSp>
        <p:nvCxnSpPr>
          <p:cNvPr id="3145728" name="Google Shape;131;p215"/>
          <p:cNvCxnSpPr>
            <a:cxnSpLocks/>
          </p:cNvCxnSpPr>
          <p:nvPr userDrawn="1"/>
        </p:nvCxnSpPr>
        <p:spPr>
          <a:xfrm>
            <a:off x="458419" y="4343207"/>
            <a:ext cx="702724" cy="0"/>
          </a:xfrm>
          <a:prstGeom prst="straightConnector1"/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8581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348339" y="3521268"/>
            <a:ext cx="4415572" cy="587408"/>
          </a:xfrm>
          <a:prstGeom prst="rect"/>
        </p:spPr>
        <p:txBody>
          <a:bodyPr/>
          <a:lstStyle>
            <a:lvl1pPr>
              <a:defRPr b="1" sz="3200">
                <a:solidFill>
                  <a:schemeClr val="bg2"/>
                </a:solidFill>
                <a:latin typeface="Public Sans" pitchFamily="2" charset="77"/>
              </a:defRPr>
            </a:lvl1pPr>
            <a:lvl2pPr>
              <a:defRPr b="1" sz="3200">
                <a:solidFill>
                  <a:schemeClr val="bg2"/>
                </a:solidFill>
                <a:latin typeface="Public Sans" pitchFamily="2" charset="77"/>
              </a:defRPr>
            </a:lvl2pPr>
            <a:lvl3pPr>
              <a:defRPr b="1" sz="3200">
                <a:solidFill>
                  <a:schemeClr val="bg2"/>
                </a:solidFill>
                <a:latin typeface="Public Sans" pitchFamily="2" charset="77"/>
              </a:defRPr>
            </a:lvl3pPr>
            <a:lvl4pPr>
              <a:defRPr b="1" sz="3200">
                <a:solidFill>
                  <a:schemeClr val="bg2"/>
                </a:solidFill>
                <a:latin typeface="Public Sans" pitchFamily="2" charset="77"/>
              </a:defRPr>
            </a:lvl4pPr>
            <a:lvl5pPr>
              <a:defRPr b="1" sz="3200">
                <a:solidFill>
                  <a:schemeClr val="bg2"/>
                </a:solidFill>
                <a:latin typeface="Public Sans" pitchFamily="2" charset="77"/>
              </a:defRPr>
            </a:lvl5pPr>
          </a:lstStyle>
          <a:p>
            <a:pPr lvl="0"/>
            <a:endParaRPr dirty="0"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Caption">
    <p:spTree>
      <p:nvGrpSpPr>
        <p:cNvPr id="34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8" descr="A picture containing person, computer, indoor  Description automatically generated"/>
          <p:cNvPicPr>
            <a:picLocks noChangeAspect="1"/>
          </p:cNvPicPr>
          <p:nvPr userDrawn="1"/>
        </p:nvPicPr>
        <p:blipFill rotWithShape="1">
          <a:blip xmlns:r="http://schemas.openxmlformats.org/officeDocument/2006/relationships" r:embed="rId1"/>
          <a:srcRect r="11111"/>
          <a:stretch>
            <a:fillRect/>
          </a:stretch>
        </p:blipFill>
        <p:spPr>
          <a:xfrm flipH="1">
            <a:off x="0" y="0"/>
            <a:ext cx="12192000" cy="6857992"/>
          </a:xfrm>
          <a:prstGeom prst="rect"/>
        </p:spPr>
      </p:pic>
      <p:pic>
        <p:nvPicPr>
          <p:cNvPr id="2097154" name="Google Shape;13;p29" descr="Shape  Description automatically generated with low confidence"/>
          <p:cNvPicPr preferRelativeResize="0">
            <a:picLocks/>
          </p:cNvPicPr>
          <p:nvPr userDrawn="1"/>
        </p:nvPicPr>
        <p:blipFill rotWithShape="1">
          <a:blip xmlns:r="http://schemas.openxmlformats.org/officeDocument/2006/relationships" r:embed="rId2">
            <a:alphaModFix/>
          </a:blip>
          <a:srcRect/>
          <a:stretch>
            <a:fillRect/>
          </a:stretch>
        </p:blipFill>
        <p:spPr>
          <a:xfrm>
            <a:off x="0" y="8"/>
            <a:ext cx="12191987" cy="6864000"/>
          </a:xfrm>
          <a:prstGeom prst="rect"/>
          <a:noFill/>
          <a:ln>
            <a:noFill/>
          </a:ln>
        </p:spPr>
      </p:pic>
      <p:sp>
        <p:nvSpPr>
          <p:cNvPr id="1048585" name="Google Shape;48;p35"/>
          <p:cNvSpPr/>
          <p:nvPr userDrawn="1"/>
        </p:nvSpPr>
        <p:spPr>
          <a:xfrm>
            <a:off x="0" y="850895"/>
            <a:ext cx="6312061" cy="5374443"/>
          </a:xfrm>
          <a:prstGeom prst="rect"/>
          <a:solidFill>
            <a:schemeClr val="bg2"/>
          </a:solidFill>
          <a:ln>
            <a:noFill/>
          </a:ln>
        </p:spPr>
        <p:txBody>
          <a:bodyPr anchor="ctr" anchorCtr="0" bIns="45700" lIns="91400" rIns="91400" spcFirstLastPara="1" tIns="45700" wrap="square">
            <a:noAutofit/>
          </a:bodyPr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b="0" cap="none" dirty="0" sz="2400" i="0" strike="noStrike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586" name="Google Shape;49;p35"/>
          <p:cNvSpPr/>
          <p:nvPr userDrawn="1"/>
        </p:nvSpPr>
        <p:spPr>
          <a:xfrm>
            <a:off x="1" y="1093256"/>
            <a:ext cx="192948" cy="431373"/>
          </a:xfrm>
          <a:prstGeom prst="rect"/>
          <a:solidFill>
            <a:schemeClr val="tx2"/>
          </a:solidFill>
          <a:ln>
            <a:noFill/>
          </a:ln>
        </p:spPr>
        <p:txBody>
          <a:bodyPr anchor="ctr" anchorCtr="0" bIns="45700" lIns="91400" rIns="91400" spcFirstLastPara="1" tIns="45700" wrap="square">
            <a:noAutofit/>
          </a:bodyPr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b="0" cap="none" dirty="0" sz="2400" i="0" strike="noStrike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587" name="Google Shape;50;p35"/>
          <p:cNvSpPr txBox="1">
            <a:spLocks noGrp="1"/>
          </p:cNvSpPr>
          <p:nvPr>
            <p:ph type="title"/>
          </p:nvPr>
        </p:nvSpPr>
        <p:spPr>
          <a:xfrm>
            <a:off x="192948" y="1081081"/>
            <a:ext cx="4561933" cy="458788"/>
          </a:xfrm>
          <a:prstGeom prst="rect"/>
          <a:noFill/>
          <a:ln>
            <a:noFill/>
          </a:ln>
        </p:spPr>
        <p:txBody>
          <a:bodyPr anchor="ctr" anchorCtr="0" bIns="45700" lIns="90000" rIns="91425" spcFirstLastPara="1" tIns="45700" wrap="square">
            <a:norm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b="1" sz="2267" i="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>
            <a:endParaRPr dirty="0"/>
          </a:p>
        </p:txBody>
      </p:sp>
      <p:sp>
        <p:nvSpPr>
          <p:cNvPr id="1048588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192948" y="1727545"/>
            <a:ext cx="5790941" cy="4048561"/>
          </a:xfrm>
          <a:prstGeom prst="rect"/>
        </p:spPr>
        <p:txBody>
          <a:bodyPr/>
          <a:lstStyle>
            <a:lvl1pPr indent="-380990" marL="380990">
              <a:buClr>
                <a:schemeClr val="bg1"/>
              </a:buClr>
              <a:buFont typeface="Wingdings" pitchFamily="2" charset="2"/>
              <a:buChar char="§"/>
              <a:defRPr b="0" sz="1867">
                <a:solidFill>
                  <a:schemeClr val="bg1"/>
                </a:solidFill>
                <a:latin typeface="Public Sans" pitchFamily="2" charset="77"/>
              </a:defRPr>
            </a:lvl1pPr>
            <a:lvl2pPr>
              <a:defRPr b="1" sz="3200">
                <a:solidFill>
                  <a:schemeClr val="bg2"/>
                </a:solidFill>
                <a:latin typeface="Public Sans" pitchFamily="2" charset="77"/>
              </a:defRPr>
            </a:lvl2pPr>
            <a:lvl3pPr>
              <a:defRPr b="1" sz="3200">
                <a:solidFill>
                  <a:schemeClr val="bg2"/>
                </a:solidFill>
                <a:latin typeface="Public Sans" pitchFamily="2" charset="77"/>
              </a:defRPr>
            </a:lvl3pPr>
            <a:lvl4pPr>
              <a:defRPr b="1" sz="3200">
                <a:solidFill>
                  <a:schemeClr val="bg2"/>
                </a:solidFill>
                <a:latin typeface="Public Sans" pitchFamily="2" charset="77"/>
              </a:defRPr>
            </a:lvl4pPr>
            <a:lvl5pPr>
              <a:defRPr b="1" sz="3200">
                <a:solidFill>
                  <a:schemeClr val="bg2"/>
                </a:solidFill>
                <a:latin typeface="Public Sans" pitchFamily="2" charset="77"/>
              </a:defRPr>
            </a:lvl5pPr>
          </a:lstStyle>
          <a:p>
            <a:pPr lvl="0"/>
            <a:endParaRPr dirty="0"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1_Caption">
    <p:spTree>
      <p:nvGrpSpPr>
        <p:cNvPr id="4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Google Shape;132;p44" descr="A computer on a table  Description automatically generated with medium confidence"/>
          <p:cNvPicPr preferRelativeResize="0">
            <a:picLocks/>
          </p:cNvPicPr>
          <p:nvPr userDrawn="1"/>
        </p:nvPicPr>
        <p:blipFill rotWithShape="1">
          <a:blip xmlns:r="http://schemas.openxmlformats.org/officeDocument/2006/relationships" r:embed="rId1">
            <a:alphaModFix/>
          </a:blip>
          <a:srcRect t="8552" r="1750" b="8552"/>
          <a:stretch>
            <a:fillRect/>
          </a:stretch>
        </p:blipFill>
        <p:spPr>
          <a:xfrm>
            <a:off x="-1" y="-1"/>
            <a:ext cx="12192001" cy="6858001"/>
          </a:xfrm>
          <a:prstGeom prst="rect"/>
          <a:noFill/>
          <a:ln>
            <a:noFill/>
          </a:ln>
        </p:spPr>
      </p:pic>
      <p:pic>
        <p:nvPicPr>
          <p:cNvPr id="2097156" name="Google Shape;133;p44" descr="Shape  Description automatically generated with low confidence"/>
          <p:cNvPicPr preferRelativeResize="0">
            <a:picLocks/>
          </p:cNvPicPr>
          <p:nvPr userDrawn="1"/>
        </p:nvPicPr>
        <p:blipFill rotWithShape="1">
          <a:blip xmlns:r="http://schemas.openxmlformats.org/officeDocument/2006/relationships" r:embed="rId2">
            <a:alphaModFix/>
          </a:blip>
          <a:srcRect/>
          <a:stretch>
            <a:fillRect/>
          </a:stretch>
        </p:blipFill>
        <p:spPr>
          <a:xfrm>
            <a:off x="0" y="0"/>
            <a:ext cx="12191987" cy="6857992"/>
          </a:xfrm>
          <a:prstGeom prst="rect"/>
          <a:noFill/>
          <a:ln>
            <a:noFill/>
          </a:ln>
        </p:spPr>
      </p:pic>
      <p:sp>
        <p:nvSpPr>
          <p:cNvPr id="1048619" name="Google Shape;134;p44"/>
          <p:cNvSpPr/>
          <p:nvPr userDrawn="1"/>
        </p:nvSpPr>
        <p:spPr>
          <a:xfrm>
            <a:off x="2987327" y="1877180"/>
            <a:ext cx="6415428" cy="102227"/>
          </a:xfrm>
          <a:prstGeom prst="rect"/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anchor="ctr" anchorCtr="0" bIns="60933" lIns="121900" rIns="121900" spcFirstLastPara="1" tIns="60933" wrap="square">
            <a:noAutofit/>
          </a:bodyPr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dirty="0" sz="1867" i="0" strike="noStrike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7157" name="Google Shape;135;p44" descr="Shape  Description automatically generated with low confidence"/>
          <p:cNvPicPr preferRelativeResize="0">
            <a:picLocks/>
          </p:cNvPicPr>
          <p:nvPr userDrawn="1"/>
        </p:nvPicPr>
        <p:blipFill rotWithShape="1">
          <a:blip xmlns:r="http://schemas.openxmlformats.org/officeDocument/2006/relationships" r:embed="rId3">
            <a:alphaModFix/>
          </a:blip>
          <a:srcRect/>
          <a:stretch>
            <a:fillRect/>
          </a:stretch>
        </p:blipFill>
        <p:spPr>
          <a:xfrm>
            <a:off x="3590447" y="2380343"/>
            <a:ext cx="1574800" cy="1574800"/>
          </a:xfrm>
          <a:prstGeom prst="rect"/>
          <a:noFill/>
          <a:ln>
            <a:noFill/>
          </a:ln>
        </p:spPr>
      </p:pic>
      <p:sp>
        <p:nvSpPr>
          <p:cNvPr id="1048620" name="Google Shape;136;p44"/>
          <p:cNvSpPr/>
          <p:nvPr userDrawn="1"/>
        </p:nvSpPr>
        <p:spPr>
          <a:xfrm>
            <a:off x="2977765" y="817945"/>
            <a:ext cx="6424991" cy="1059236"/>
          </a:xfrm>
          <a:prstGeom prst="rect"/>
          <a:solidFill>
            <a:schemeClr val="bg2"/>
          </a:solidFill>
          <a:ln>
            <a:noFill/>
          </a:ln>
        </p:spPr>
        <p:txBody>
          <a:bodyPr anchor="ctr" anchorCtr="0" bIns="60933" lIns="121900" rIns="121900" spcFirstLastPara="1" tIns="60933" wrap="square">
            <a:noAutofit/>
          </a:bodyPr>
          <a:p>
            <a:pPr algn="ctr" indent="0" lvl="0" marL="0" marR="0" rtl="0">
              <a:spcBef>
                <a:spcPts val="0"/>
              </a:spcBef>
              <a:spcAft>
                <a:spcPts val="0"/>
              </a:spcAft>
              <a:buNone/>
            </a:pPr>
            <a:endParaRPr b="0" cap="none" dirty="0" sz="2400" i="0" strike="noStrike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8621" name="Google Shape;137;p44"/>
          <p:cNvSpPr txBox="1">
            <a:spLocks noGrp="1"/>
          </p:cNvSpPr>
          <p:nvPr>
            <p:ph type="body" idx="1"/>
          </p:nvPr>
        </p:nvSpPr>
        <p:spPr>
          <a:xfrm>
            <a:off x="3512288" y="1069753"/>
            <a:ext cx="5355941" cy="599017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ctr"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2400" i="1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algn="l" indent="-457189" lvl="1" marL="121917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457189" lvl="2" marL="182875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457189" lvl="3" marL="2438339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457189" lvl="4" marL="304792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457189" lvl="5" marL="3657509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457189" lvl="6" marL="426709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457189" lvl="7" marL="487667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457189" lvl="8" marL="548626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>
            <a:endParaRPr dirty="0"/>
          </a:p>
        </p:txBody>
      </p:sp>
      <p:sp>
        <p:nvSpPr>
          <p:cNvPr id="1048622" name="Google Shape;138;p44"/>
          <p:cNvSpPr txBox="1">
            <a:spLocks noGrp="1"/>
          </p:cNvSpPr>
          <p:nvPr>
            <p:ph type="body" idx="2"/>
          </p:nvPr>
        </p:nvSpPr>
        <p:spPr>
          <a:xfrm>
            <a:off x="5439507" y="2662513"/>
            <a:ext cx="3629765" cy="599017"/>
          </a:xfrm>
          <a:prstGeom prst="rect"/>
          <a:noFill/>
          <a:ln>
            <a:noFill/>
          </a:ln>
        </p:spPr>
        <p:txBody>
          <a:bodyPr anchor="ctr" anchorCtr="0" bIns="45700" lIns="91425" rIns="91425" spcFirstLastPara="1" tIns="45700" wrap="square">
            <a:normAutofit/>
          </a:bodyPr>
          <a:lstStyle>
            <a:lvl1pPr algn="ctr"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  <a:defRPr b="1" sz="1867" i="1">
                <a:solidFill>
                  <a:schemeClr val="tx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algn="l" indent="-457189" lvl="1" marL="121917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2pPr>
            <a:lvl3pPr algn="l" indent="-457189" lvl="2" marL="182875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3pPr>
            <a:lvl4pPr algn="l" indent="-457189" lvl="3" marL="2438339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4pPr>
            <a:lvl5pPr algn="l" indent="-457189" lvl="4" marL="304792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5pPr>
            <a:lvl6pPr algn="l" indent="-457189" lvl="5" marL="3657509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6pPr>
            <a:lvl7pPr algn="l" indent="-457189" lvl="6" marL="426709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7pPr>
            <a:lvl8pPr algn="l" indent="-457189" lvl="7" marL="487667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8pPr>
            <a:lvl9pPr algn="l" indent="-457189" lvl="8" marL="548626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1_Caption">
    <p:spTree>
      <p:nvGrpSpPr>
        <p:cNvPr id="49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Picture 1" descr="Graphical user interface, application  Description automatically generated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/>
        </p:spPr>
      </p:pic>
      <p:pic>
        <p:nvPicPr>
          <p:cNvPr id="2097159" name="Picture 2" descr="Shape  Description automatically generated with low confidence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595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9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59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9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45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4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4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66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7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6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7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50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1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3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5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5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3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3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5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5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72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7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7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39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dirty="0" lang="en-US"/>
          </a:p>
        </p:txBody>
      </p:sp>
      <p:sp>
        <p:nvSpPr>
          <p:cNvPr id="1048640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64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4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E6309-6E84-4704-9F3B-68724A0C5CA8}" type="datetimeFigureOut">
              <a:rPr lang="en-US" smtClean="0"/>
              <a:t>3/28/2023</a:t>
            </a:fld>
            <a:endParaRPr dirty="0"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BFB44-6577-41AA-9D80-23183504A093}" type="slidenum">
              <a:rPr lang="en-US" smtClean="0"/>
              <a:t>‹#›</a:t>
            </a:fld>
            <a:endParaRPr dirty="0"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5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19312" y="2345610"/>
            <a:ext cx="4978402" cy="1083389"/>
          </a:xfrm>
        </p:spPr>
        <p:txBody>
          <a:bodyPr>
            <a:noAutofit/>
          </a:bodyPr>
          <a:p>
            <a:pPr algn="ctr" indent="0" marL="0">
              <a:buNone/>
            </a:pPr>
            <a:r>
              <a:rPr dirty="0" lang="en-US">
                <a:solidFill>
                  <a:srgbClr val="1E0579"/>
                </a:solidFill>
              </a:rPr>
              <a:t>SRS DOCUMENT FOR                        </a:t>
            </a:r>
          </a:p>
        </p:txBody>
      </p:sp>
      <p:sp>
        <p:nvSpPr>
          <p:cNvPr id="1048583" name="TextBox 4"/>
          <p:cNvSpPr txBox="1"/>
          <p:nvPr/>
        </p:nvSpPr>
        <p:spPr>
          <a:xfrm>
            <a:off x="192231" y="2854960"/>
            <a:ext cx="6874932" cy="574040"/>
          </a:xfrm>
          <a:prstGeom prst="rect"/>
          <a:noFill/>
          <a:ln w="12700">
            <a:noFill/>
            <a:prstDash val="solid"/>
          </a:ln>
        </p:spPr>
        <p:txBody>
          <a:bodyPr rtlCol="0" wrap="square">
            <a:spAutoFit/>
          </a:bodyPr>
          <a:p>
            <a:r>
              <a:rPr b="1" dirty="0" sz="3200" lang="en-US">
                <a:solidFill>
                  <a:schemeClr val="accent1">
                    <a:lumMod val="75000"/>
                  </a:schemeClr>
                </a:solidFill>
              </a:rPr>
              <a:t>(Stock inventory application)</a:t>
            </a:r>
            <a:endParaRPr b="1" dirty="0"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48584" name="TextBox 5"/>
          <p:cNvSpPr txBox="1"/>
          <p:nvPr/>
        </p:nvSpPr>
        <p:spPr>
          <a:xfrm>
            <a:off x="470772" y="4465671"/>
            <a:ext cx="4826941" cy="1310641"/>
          </a:xfrm>
          <a:prstGeom prst="rect"/>
          <a:noFill/>
        </p:spPr>
        <p:txBody>
          <a:bodyPr rtlCol="0" wrap="square">
            <a:spAutoFit/>
          </a:bodyPr>
          <a:p>
            <a:r>
              <a:rPr dirty="0" sz="2000" lang="en-US">
                <a:latin typeface="Bahnschrift SemiBold SemiConden" panose="020B0502040204020203" pitchFamily="34" charset="0"/>
              </a:rPr>
              <a:t>210920104006-Bavani.K</a:t>
            </a:r>
          </a:p>
          <a:p>
            <a:r>
              <a:rPr dirty="0" sz="2000" lang="en-US">
                <a:latin typeface="Bahnschrift SemiBold SemiConden" panose="020B0502040204020203" pitchFamily="34" charset="0"/>
              </a:rPr>
              <a:t>210920104013-Gayathri.M</a:t>
            </a:r>
          </a:p>
          <a:p>
            <a:r>
              <a:rPr dirty="0" sz="2000" lang="en-US">
                <a:latin typeface="Bahnschrift SemiBold SemiConden" panose="020B0502040204020203" pitchFamily="34" charset="0"/>
              </a:rPr>
              <a:t>210920104045-Sivagami.S</a:t>
            </a:r>
          </a:p>
          <a:p>
            <a:r>
              <a:rPr dirty="0" sz="2000" lang="en-US">
                <a:latin typeface="Bahnschrift SemiBold SemiConden" panose="020B0502040204020203" pitchFamily="34" charset="0"/>
              </a:rPr>
              <a:t>210920104047-Surthy Santhalakshmi.k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4.3.FUNCTIONAL REQUIREMENT</a:t>
            </a:r>
            <a:endParaRPr dirty="0" lang="en-US"/>
          </a:p>
        </p:txBody>
      </p:sp>
      <p:sp>
        <p:nvSpPr>
          <p:cNvPr id="1048614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dirty="0" lang="en-US"/>
              <a:t>4.3.4. Inventory</a:t>
            </a:r>
          </a:p>
          <a:p>
            <a:pPr indent="0" marL="0">
              <a:buNone/>
            </a:pPr>
            <a:r>
              <a:rPr dirty="0" lang="en-US"/>
              <a:t>Users can view the inventory of all the stacks they have created.</a:t>
            </a:r>
          </a:p>
          <a:p>
            <a:pPr indent="0" marL="0">
              <a:buNone/>
            </a:pPr>
            <a:r>
              <a:rPr dirty="0" lang="en-US"/>
              <a:t>Users can search for a specific item in the inventory by name or description.</a:t>
            </a:r>
          </a:p>
          <a:p>
            <a:r>
              <a:rPr dirty="0" lang="en-US"/>
              <a:t>4.3.5. Reporting</a:t>
            </a:r>
          </a:p>
          <a:p>
            <a:pPr indent="0" marL="0">
              <a:buNone/>
            </a:pPr>
            <a:r>
              <a:rPr dirty="0" lang="en-US"/>
              <a:t>Users can generate reports on inventory levels and usage.</a:t>
            </a:r>
          </a:p>
          <a:p>
            <a:pPr indent="0" marL="0">
              <a:buNone/>
            </a:pPr>
            <a:r>
              <a:rPr dirty="0" lang="en-US"/>
              <a:t>The reports can be customized by specifying a date range and selecting the stacks to include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4.4.NON-FUNCTIONAL REQUIREMENT</a:t>
            </a:r>
            <a:endParaRPr dirty="0" lang="en-US"/>
          </a:p>
        </p:txBody>
      </p:sp>
      <p:sp>
        <p:nvSpPr>
          <p:cNvPr id="104861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857" lnSpcReduction="10000"/>
          </a:bodyPr>
          <a:p>
            <a:r>
              <a:rPr dirty="0" lang="en-US"/>
              <a:t>4.4.1 Performance</a:t>
            </a:r>
          </a:p>
          <a:p>
            <a:pPr indent="0" marL="0">
              <a:buNone/>
            </a:pPr>
            <a:r>
              <a:rPr dirty="0" lang="en-US"/>
              <a:t>The application should be able to handle a large number of users and stacks without significant performance degradation.</a:t>
            </a:r>
          </a:p>
          <a:p>
            <a:pPr indent="0" marL="0">
              <a:buNone/>
            </a:pPr>
            <a:r>
              <a:rPr dirty="0" lang="en-US"/>
              <a:t>The response time for each request should be less than 2 seconds.</a:t>
            </a:r>
          </a:p>
          <a:p>
            <a:r>
              <a:rPr dirty="0" lang="en-US"/>
              <a:t>4.4.2 Security</a:t>
            </a:r>
          </a:p>
          <a:p>
            <a:pPr indent="0" marL="0">
              <a:buNone/>
            </a:pPr>
            <a:r>
              <a:rPr dirty="0" lang="en-US"/>
              <a:t>User passwords should be stored securely using encryption.</a:t>
            </a:r>
          </a:p>
          <a:p>
            <a:pPr indent="0" marL="0">
              <a:buNone/>
            </a:pPr>
            <a:r>
              <a:rPr dirty="0" lang="en-US"/>
              <a:t>User authentication and authorization should be implemented to prevent unauthorized access to the application.</a:t>
            </a:r>
          </a:p>
          <a:p>
            <a:pPr indent="0" marL="0">
              <a:buNone/>
            </a:pPr>
            <a:r>
              <a:rPr dirty="0" lang="en-US"/>
              <a:t>User input should be validated to prevent attacks such as SQL injection and cross-site scripting (XSS).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4.4.NON-FUNCTIONAL REQUIREMENT</a:t>
            </a:r>
            <a:endParaRPr dirty="0" lang="en-US"/>
          </a:p>
        </p:txBody>
      </p:sp>
      <p:sp>
        <p:nvSpPr>
          <p:cNvPr id="104861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dirty="0" lang="en-US"/>
              <a:t>4.4.3 Usability</a:t>
            </a:r>
          </a:p>
          <a:p>
            <a:pPr indent="0" marL="0">
              <a:buNone/>
            </a:pPr>
            <a:r>
              <a:rPr dirty="0" lang="en-US"/>
              <a:t>The application should have a user-friendly interface that is easy to navigate.</a:t>
            </a:r>
          </a:p>
          <a:p>
            <a:pPr indent="0" marL="0">
              <a:buNone/>
            </a:pPr>
            <a:r>
              <a:rPr dirty="0" lang="en-US"/>
              <a:t>The application should be accessible from different devices and screen sizes.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>Lorem ipsum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Google Shape;234;p49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/>
          <a:stretch>
            <a:fillRect/>
          </a:stretch>
        </p:blipFill>
        <p:spPr>
          <a:xfrm>
            <a:off x="1" y="-12700"/>
            <a:ext cx="12191999" cy="6857999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dirty="0" lang="en-US"/>
              <a:t>Lorem Pismo</a:t>
            </a:r>
          </a:p>
        </p:txBody>
      </p:sp>
      <p:sp>
        <p:nvSpPr>
          <p:cNvPr id="1048590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92947" y="1727545"/>
            <a:ext cx="6064783" cy="4048561"/>
          </a:xfrm>
        </p:spPr>
        <p:txBody>
          <a:bodyPr/>
          <a:p>
            <a:r>
              <a:rPr dirty="0" sz="1733" lang="en-US"/>
              <a:t>Lorem ipsum </a:t>
            </a:r>
          </a:p>
        </p:txBody>
      </p:sp>
      <p:sp>
        <p:nvSpPr>
          <p:cNvPr id="1048591" name="Rectangle 4"/>
          <p:cNvSpPr/>
          <p:nvPr/>
        </p:nvSpPr>
        <p:spPr>
          <a:xfrm>
            <a:off x="0" y="464457"/>
            <a:ext cx="4905829" cy="5929086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592" name="TextBox 5"/>
          <p:cNvSpPr txBox="1"/>
          <p:nvPr/>
        </p:nvSpPr>
        <p:spPr>
          <a:xfrm>
            <a:off x="192947" y="776090"/>
            <a:ext cx="4064000" cy="400110"/>
          </a:xfrm>
          <a:prstGeom prst="rect"/>
          <a:noFill/>
        </p:spPr>
        <p:txBody>
          <a:bodyPr rtlCol="0" wrap="square">
            <a:spAutoFit/>
          </a:bodyPr>
          <a:p>
            <a:r>
              <a:rPr dirty="0" sz="2000" lang="en-US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Table of content </a:t>
            </a:r>
          </a:p>
        </p:txBody>
      </p:sp>
      <p:sp>
        <p:nvSpPr>
          <p:cNvPr id="1048593" name="TextBox 6"/>
          <p:cNvSpPr txBox="1"/>
          <p:nvPr/>
        </p:nvSpPr>
        <p:spPr>
          <a:xfrm>
            <a:off x="192947" y="1176200"/>
            <a:ext cx="4561933" cy="5577841"/>
          </a:xfrm>
          <a:prstGeom prst="rect"/>
          <a:noFill/>
        </p:spPr>
        <p:txBody>
          <a:bodyPr rtlCol="0" wrap="square">
            <a:spAutoFit/>
          </a:bodyPr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1.Introduction</a:t>
            </a:r>
          </a:p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2.Scope</a:t>
            </a:r>
          </a:p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3.Stages of inventory  management</a:t>
            </a:r>
          </a:p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4.Requirement</a:t>
            </a:r>
          </a:p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   4.1. Software Requirement</a:t>
            </a:r>
          </a:p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   4.2. Hardware Requirement</a:t>
            </a:r>
          </a:p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   4.3. Functional Requirement</a:t>
            </a:r>
          </a:p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      </a:t>
            </a:r>
            <a:r>
              <a:rPr dirty="0" sz="2000" lang="en-US">
                <a:solidFill>
                  <a:schemeClr val="bg1"/>
                </a:solidFill>
                <a:latin typeface="Bahnschrift SemiBold" panose="020B0502040204020203" pitchFamily="34" charset="0"/>
              </a:rPr>
              <a:t>4.3.1. User Registration and Login</a:t>
            </a:r>
          </a:p>
          <a:p>
            <a:r>
              <a:rPr dirty="0" sz="2000" lang="en-US">
                <a:solidFill>
                  <a:schemeClr val="bg1"/>
                </a:solidFill>
                <a:latin typeface="Bahnschrift SemiBold" panose="020B0502040204020203" pitchFamily="34" charset="0"/>
              </a:rPr>
              <a:t>      4.3.2. Stacks</a:t>
            </a:r>
          </a:p>
          <a:p>
            <a:r>
              <a:rPr dirty="0" sz="2000" lang="en-US">
                <a:solidFill>
                  <a:schemeClr val="bg1"/>
                </a:solidFill>
                <a:latin typeface="Bahnschrift SemiBold" panose="020B0502040204020203" pitchFamily="34" charset="0"/>
              </a:rPr>
              <a:t>      4.3.3. Items</a:t>
            </a:r>
          </a:p>
          <a:p>
            <a:r>
              <a:rPr dirty="0" sz="2000" lang="en-US">
                <a:solidFill>
                  <a:schemeClr val="bg1"/>
                </a:solidFill>
                <a:latin typeface="Bahnschrift SemiBold" panose="020B0502040204020203" pitchFamily="34" charset="0"/>
              </a:rPr>
              <a:t>      4.3.4. Inventory</a:t>
            </a:r>
          </a:p>
          <a:p>
            <a:r>
              <a:rPr dirty="0" sz="2000" lang="en-US">
                <a:solidFill>
                  <a:schemeClr val="bg1"/>
                </a:solidFill>
                <a:latin typeface="Bahnschrift SemiBold" panose="020B0502040204020203" pitchFamily="34" charset="0"/>
              </a:rPr>
              <a:t>      4.3.5. Reporting</a:t>
            </a:r>
          </a:p>
          <a:p>
            <a:r>
              <a:rPr dirty="0" sz="2000" lang="en-US">
                <a:solidFill>
                  <a:schemeClr val="bg1"/>
                </a:solidFill>
                <a:latin typeface="Bahnschrift SemiBold" panose="020B0502040204020203" pitchFamily="34" charset="0"/>
              </a:rPr>
              <a:t>  4.4.</a:t>
            </a:r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 Non-Functional Requirement</a:t>
            </a:r>
          </a:p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      </a:t>
            </a:r>
            <a:r>
              <a:rPr dirty="0" sz="2000" lang="en-US">
                <a:solidFill>
                  <a:schemeClr val="bg1"/>
                </a:solidFill>
                <a:latin typeface="Bahnschrift SemiBold" panose="020B0502040204020203" pitchFamily="34" charset="0"/>
              </a:rPr>
              <a:t>4.4.1 Performance</a:t>
            </a:r>
          </a:p>
          <a:p>
            <a:r>
              <a:rPr dirty="0" sz="2000" lang="en-US">
                <a:solidFill>
                  <a:schemeClr val="bg1"/>
                </a:solidFill>
                <a:latin typeface="Bahnschrift SemiBold" panose="020B0502040204020203" pitchFamily="34" charset="0"/>
              </a:rPr>
              <a:t>      4.4.2 Security</a:t>
            </a:r>
          </a:p>
          <a:p>
            <a:r>
              <a:rPr dirty="0" sz="2000" lang="en-US">
                <a:solidFill>
                  <a:schemeClr val="bg1"/>
                </a:solidFill>
                <a:latin typeface="Bahnschrift SemiBold" panose="020B0502040204020203" pitchFamily="34" charset="0"/>
              </a:rPr>
              <a:t>      4.4.3 Usability</a:t>
            </a:r>
          </a:p>
          <a:p>
            <a:endParaRPr dirty="0" sz="2000" lang="en-IN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r>
              <a:rPr dirty="0" sz="2000" lang="en-IN">
                <a:solidFill>
                  <a:schemeClr val="bg1"/>
                </a:solidFill>
                <a:latin typeface="Bahnschrift SemiBold" panose="020B0502040204020203" pitchFamily="34" charset="0"/>
              </a:rPr>
              <a:t>      </a:t>
            </a:r>
            <a:endParaRPr dirty="0" sz="2000" lang="en-US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1.INTRODUCTION</a:t>
            </a:r>
          </a:p>
        </p:txBody>
      </p:sp>
      <p:sp>
        <p:nvSpPr>
          <p:cNvPr id="1048600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Stock Inventory Application is a web-based application that allows users to manage their inventory in a stack-based system. The application is developed using the MERN stack, which includes MongoDB, Express, React, and Node.js.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2.SCOPE:</a:t>
            </a:r>
          </a:p>
        </p:txBody>
      </p:sp>
      <p:sp>
        <p:nvSpPr>
          <p:cNvPr id="1048602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dirty="0" lang="en-US"/>
              <a:t>User registration and login</a:t>
            </a:r>
          </a:p>
          <a:p>
            <a:r>
              <a:rPr dirty="0" lang="en-US"/>
              <a:t>Adding and managing stacks</a:t>
            </a:r>
          </a:p>
          <a:p>
            <a:r>
              <a:rPr dirty="0" lang="en-US"/>
              <a:t>Adding and managing items in stacks</a:t>
            </a:r>
          </a:p>
          <a:p>
            <a:r>
              <a:rPr dirty="0" lang="en-US"/>
              <a:t>Viewing the inventory of all stacks</a:t>
            </a:r>
          </a:p>
          <a:p>
            <a:r>
              <a:rPr dirty="0" lang="en-US"/>
              <a:t>Searching for specific items in stacks</a:t>
            </a:r>
          </a:p>
          <a:p>
            <a:r>
              <a:rPr dirty="0" lang="en-US"/>
              <a:t>Updating the status of items (in stock, out of stock, etc.)</a:t>
            </a:r>
          </a:p>
          <a:p>
            <a:r>
              <a:rPr dirty="0" lang="en-US"/>
              <a:t>Generating reports on inventory levels and usage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dirty="0" sz="40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3.STAGES OF INVENTORY MANAGEMENT</a:t>
            </a:r>
          </a:p>
        </p:txBody>
      </p:sp>
      <p:sp>
        <p:nvSpPr>
          <p:cNvPr id="1048604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b="1" dirty="0" lang="en-US"/>
              <a:t>Purchasing (reordering)</a:t>
            </a:r>
            <a:r>
              <a:rPr dirty="0" lang="en-US"/>
              <a:t> is buying raw materials needed for manufacturing or finished goods that are intended to be sold.</a:t>
            </a:r>
          </a:p>
          <a:p>
            <a:r>
              <a:rPr b="1" dirty="0" lang="en-US"/>
              <a:t>Production </a:t>
            </a:r>
            <a:r>
              <a:rPr dirty="0" lang="en-US"/>
              <a:t>is the process of turning raw materials into finished goods or preparing items for sale.</a:t>
            </a:r>
          </a:p>
          <a:p>
            <a:r>
              <a:rPr b="1" dirty="0" lang="en-US"/>
              <a:t>Storage </a:t>
            </a:r>
            <a:r>
              <a:rPr dirty="0" lang="en-US"/>
              <a:t>is holding stock, e.g., raw materials before they are used or finished goods before they are sold.</a:t>
            </a:r>
          </a:p>
          <a:p>
            <a:r>
              <a:rPr b="1" dirty="0" lang="en-US"/>
              <a:t>Sales </a:t>
            </a:r>
            <a:r>
              <a:rPr dirty="0" lang="en-US"/>
              <a:t>is transferring goods to the customers.</a:t>
            </a:r>
          </a:p>
          <a:p>
            <a:r>
              <a:rPr b="1" dirty="0" lang="en-US"/>
              <a:t>Reporting </a:t>
            </a:r>
            <a:r>
              <a:rPr dirty="0" lang="en-US"/>
              <a:t>is monitoring how much a business is selling and how much profit it makes.</a:t>
            </a:r>
          </a:p>
          <a:p>
            <a:endParaRPr dirty="0"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title"/>
          </p:nvPr>
        </p:nvSpPr>
        <p:spPr>
          <a:xfrm>
            <a:off x="838200" y="524782"/>
            <a:ext cx="10515600" cy="1325563"/>
          </a:xfrm>
        </p:spPr>
        <p:txBody>
          <a:bodyPr>
            <a:normAutofit fontScale="90000"/>
          </a:bodyPr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4.REQUIREMENTS:</a:t>
            </a:r>
            <a:b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dirty="0" sz="40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4.1.SOFTWARE REQUIREMENTS:</a:t>
            </a:r>
            <a:endParaRPr dirty="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6" name="Content Placeholder 2"/>
          <p:cNvSpPr>
            <a:spLocks noGrp="1"/>
          </p:cNvSpPr>
          <p:nvPr>
            <p:ph idx="1"/>
          </p:nvPr>
        </p:nvSpPr>
        <p:spPr>
          <a:xfrm>
            <a:off x="838200" y="2290083"/>
            <a:ext cx="10515600" cy="4351338"/>
          </a:xfrm>
        </p:spPr>
        <p:txBody>
          <a:bodyPr/>
          <a:p>
            <a:r>
              <a:rPr dirty="0" lang="en-US"/>
              <a:t>Operating System: Windows, Mac OS, or Linux.</a:t>
            </a:r>
          </a:p>
          <a:p>
            <a:r>
              <a:rPr dirty="0" lang="en-US"/>
              <a:t>Node.js: version 12 or higher.</a:t>
            </a:r>
          </a:p>
          <a:p>
            <a:r>
              <a:rPr dirty="0" lang="en-US"/>
              <a:t>MongoDB: version 4.2 or higher.</a:t>
            </a:r>
          </a:p>
          <a:p>
            <a:r>
              <a:rPr dirty="0" lang="en-US"/>
              <a:t>Web Browser: Google Chrome, Mozilla Firefox, or Microsoft Edge.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4.2.HARDWARE REQUIREMENTS:</a:t>
            </a:r>
          </a:p>
        </p:txBody>
      </p:sp>
      <p:sp>
        <p:nvSpPr>
          <p:cNvPr id="104860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dirty="0" lang="en-US"/>
              <a:t>Processor: 2 GHz or higher.</a:t>
            </a:r>
          </a:p>
          <a:p>
            <a:r>
              <a:rPr dirty="0" lang="en-US"/>
              <a:t>RAM: 4 GB or higher.</a:t>
            </a:r>
          </a:p>
          <a:p>
            <a:r>
              <a:rPr dirty="0" lang="en-US"/>
              <a:t>Hard disk: 10 GB or higher.</a:t>
            </a:r>
          </a:p>
          <a:p>
            <a:r>
              <a:rPr dirty="0" lang="en-US"/>
              <a:t>Display: 1024 x 768 resolution or higher.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4.3.FUNCTIONAL REQUIREMENT</a:t>
            </a:r>
          </a:p>
        </p:txBody>
      </p:sp>
      <p:sp>
        <p:nvSpPr>
          <p:cNvPr id="1048610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857" lnSpcReduction="10000"/>
          </a:bodyPr>
          <a:p>
            <a:r>
              <a:rPr dirty="0" lang="en-US"/>
              <a:t>4.3.1. User Registration and Login</a:t>
            </a:r>
          </a:p>
          <a:p>
            <a:pPr indent="0" marL="0">
              <a:buNone/>
            </a:pPr>
            <a:r>
              <a:rPr dirty="0" lang="en-US"/>
              <a:t>Users can create a new account by providing their name, email address, and password.</a:t>
            </a:r>
          </a:p>
          <a:p>
            <a:pPr indent="0" marL="0">
              <a:buNone/>
            </a:pPr>
            <a:r>
              <a:rPr dirty="0" lang="en-US"/>
              <a:t>Users can log in using their email address and password. Users can reset their password if they forget it.</a:t>
            </a:r>
          </a:p>
          <a:p>
            <a:r>
              <a:rPr dirty="0" lang="en-US"/>
              <a:t>4.3.2. Stacks</a:t>
            </a:r>
          </a:p>
          <a:p>
            <a:pPr indent="0" marL="0">
              <a:buNone/>
            </a:pPr>
            <a:r>
              <a:rPr dirty="0" lang="en-US"/>
              <a:t>Users can create a new stack by providing a name and description. Users can view all the stacks they have created.</a:t>
            </a:r>
          </a:p>
          <a:p>
            <a:pPr indent="0" marL="0">
              <a:buNone/>
            </a:pPr>
            <a:r>
              <a:rPr dirty="0" lang="en-US"/>
              <a:t>Users can update the name and description of a stack. Users can delete a stack.</a:t>
            </a:r>
          </a:p>
          <a:p>
            <a:endParaRPr dirty="0" lang="en-US"/>
          </a:p>
          <a:p>
            <a:endParaRPr dirty="0"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4.3.FUNCTIONAL REQUIREMENT</a:t>
            </a:r>
            <a:endParaRPr dirty="0" lang="en-US"/>
          </a:p>
        </p:txBody>
      </p:sp>
      <p:sp>
        <p:nvSpPr>
          <p:cNvPr id="104861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p>
            <a:r>
              <a:rPr dirty="0" lang="en-US"/>
              <a:t>4.3.3. Items</a:t>
            </a:r>
          </a:p>
          <a:p>
            <a:pPr indent="0" marL="0">
              <a:buNone/>
            </a:pPr>
            <a:r>
              <a:rPr dirty="0" lang="en-US"/>
              <a:t>Users can add a new item to a stack by providing a name, description, quantity, and status.</a:t>
            </a:r>
          </a:p>
          <a:p>
            <a:pPr indent="0" marL="0">
              <a:buNone/>
            </a:pPr>
            <a:r>
              <a:rPr dirty="0" lang="en-US"/>
              <a:t>Users can view all the items in a stack.</a:t>
            </a:r>
          </a:p>
          <a:p>
            <a:pPr indent="0" marL="0">
              <a:buNone/>
            </a:pPr>
            <a:r>
              <a:rPr dirty="0" lang="en-US"/>
              <a:t>Users can update the name, description, quantity, and status of an item.</a:t>
            </a:r>
          </a:p>
          <a:p>
            <a:pPr indent="0" marL="0">
              <a:buNone/>
            </a:pPr>
            <a:r>
              <a:rPr dirty="0" lang="en-US"/>
              <a:t>Users can delete an item.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Presentation</dc:title>
  <dc:creator>siva gami</dc:creator>
  <cp:lastModifiedBy>siva gami</cp:lastModifiedBy>
  <dcterms:created xsi:type="dcterms:W3CDTF">2023-03-26T15:58:08Z</dcterms:created>
  <dcterms:modified xsi:type="dcterms:W3CDTF">2023-03-28T16:35:19Z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8690cc257f154c7a997fb2c318ead169</vt:lpwstr>
  </property>
</Properties>
</file>